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65" r:id="rId3"/>
    <p:sldId id="271" r:id="rId4"/>
    <p:sldId id="275" r:id="rId5"/>
    <p:sldId id="276" r:id="rId6"/>
    <p:sldId id="266" r:id="rId7"/>
    <p:sldId id="277" r:id="rId8"/>
    <p:sldId id="258" r:id="rId9"/>
    <p:sldId id="278" r:id="rId10"/>
    <p:sldId id="279" r:id="rId11"/>
    <p:sldId id="272" r:id="rId12"/>
    <p:sldId id="261" r:id="rId13"/>
    <p:sldId id="262" r:id="rId14"/>
    <p:sldId id="263" r:id="rId15"/>
    <p:sldId id="268" r:id="rId16"/>
    <p:sldId id="273" r:id="rId17"/>
    <p:sldId id="259" r:id="rId18"/>
    <p:sldId id="269" r:id="rId19"/>
    <p:sldId id="280" r:id="rId20"/>
    <p:sldId id="281" r:id="rId21"/>
    <p:sldId id="274" r:id="rId22"/>
    <p:sldId id="270" r:id="rId23"/>
    <p:sldId id="267" r:id="rId24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FF99FF"/>
    <a:srgbClr val="CCCC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0581" autoAdjust="0"/>
  </p:normalViewPr>
  <p:slideViewPr>
    <p:cSldViewPr snapToGrid="0">
      <p:cViewPr>
        <p:scale>
          <a:sx n="70" d="100"/>
          <a:sy n="70" d="100"/>
        </p:scale>
        <p:origin x="209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6:02:13.726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561 1 24575,'18'1'0,"0"1"0,0 0 0,-1 2 0,0 0 0,1 1 0,-1 0 0,-1 2 0,1 0 0,24 15 0,14 12 0,66 53 0,-69-48 0,-43-32 0,116 91 0,-106-81 0,-1 0 0,-2 1 0,1 1 0,18 29 0,4 7 0,-23-33 0,-2 0 0,22 41 0,-29-47 0,6 10 0,-1 0 0,-2 1 0,0 1 0,-2 0 0,-1 0 0,3 30 0,24 140 0,-3-24 0,1 65 0,-10-95 0,3 198 0,-27 3906 0,-21-3941 0,11-200 0,-28 141 0,5-47 0,17-83 0,-5-2 0,-6 0 0,-45 119 0,-11 66 0,23-68 0,14-86 0,-74 273 0,106-362 0,-32 80 0,6-20 0,20-35 0,17-59 0,-2 1 0,0-1 0,-1 0 0,-22 42 0,20-49 0,2 0 0,0 1 0,1 0 0,1 1 0,0-1 0,2 1 0,0 0 0,-2 32 0,-6 20 0,-4-1 0,-2 0 0,-43 104 0,-22 80 0,73-224 0,-1 0 0,-21 41 0,3-9 0,-36 76 0,34-78 0,-27 76 0,43-92 0,-3 0 0,-31 59 0,42-91 0,1-1 0,-1 0 0,-1 0 0,0-1 0,0 0 0,-1 0 0,0-1 0,-1 0 0,0-1 0,-1 0 0,1-1 0,-1 0 0,-20 9 0,29-15 0,0 0 0,0 0 0,0 0 0,0 0 0,0 0 0,0-1 0,0 1 0,-1-1 0,1 0 0,0 1 0,0-1 0,-1 0 0,1 0 0,0 0 0,0-1 0,0 1 0,-1-1 0,1 1 0,0-1 0,0 0 0,0 1 0,0-1 0,0 0 0,0 0 0,0-1 0,0 1 0,0 0 0,0-1 0,1 1 0,-1-1 0,1 1 0,-1-1 0,1 0 0,-1 0 0,1 0 0,0 0 0,0 0 0,0 0 0,0 0 0,-1-3 0,1 0 0,0 0 0,0 0 0,1-1 0,0 1 0,0 0 0,0 0 0,0-1 0,1 1 0,0 0 0,0 0 0,0-1 0,0 1 0,1 0 0,0 0 0,0 1 0,4-8 0,2-1 0,-1-1 0,0 0 0,-1-1 0,0 0 0,-2 0 0,0 0 0,0 0 0,-1-1 0,-1 1 0,-1-1 0,0-17 0,-17 249 0,15-213 0,1 0 0,-1 0 0,1 0 0,0 0 0,0 0 0,0 0 0,0 0 0,0 0 0,1 0 0,-1 0 0,1 0 0,0 0 0,0 0 0,0 0 0,1 0 0,-1 0 0,0-1 0,1 1 0,0 0 0,0-1 0,0 1 0,0-1 0,0 0 0,0 0 0,0 0 0,1 0 0,-1 0 0,1 0 0,0-1 0,-1 1 0,1-1 0,4 2 0,8 0 0,-1 1 0,1-2 0,0 0 0,-1-1 0,27-1 0,20 2 0,-35 1-455,-1 2 0,34 10 0,-28-4-6371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6:03:52.666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955 1 24575,'-14'0'0,"-4"-1"0,0 2 0,-29 3 0,40-2 0,0 0 0,0 0 0,0 1 0,0-1 0,1 1 0,-1 1 0,1-1 0,0 1 0,-10 8 0,-13 14 0,1 1 0,1 1 0,2 1 0,1 2 0,-28 45 0,-84 178 0,51-88 0,35-62 0,-48 140 0,83-202 0,0 5 0,-17 94 0,5-13 0,-1-29 0,2-6 0,-22 134 0,28-25 0,5 234 0,14-114 0,4 271 0,8-437 0,47 245 0,-42-331 0,48 128 0,46 60 0,-88-209 0,42 92 0,37 86 0,-72-162 0,3 0 0,45 67 0,92 112 0,-82-122 0,-47-64 0,5 8 0,93 105 0,179 205 0,-283-333 0,3-2 0,1-2 0,1-1 0,51 36 0,-16-21 0,134 74 0,-114-81 0,2-4 0,2-5 0,148 37 0,-184-60 0,0-3 0,113 5 0,129-16 0,-137-2 0,74 3 0,239-3 0,-378-6 0,124-24 0,99-39 0,-246 53 0,-35 6 0,-1-2 0,0-1 0,65-35 0,116-79 0,-62 33 0,-52 30 0,46-25 0,-88 54 0,-3-3 0,112-88 0,-171 123 0,1-1 0,-1 0 0,-1 0 0,1 0 0,-1 0 0,0-1 0,0 0 0,-1 0 0,0 0 0,0-1 0,-1 1 0,0-1 0,0 0 0,-1 0 0,2-12 0,-1-5 0,-1-1 0,-1 0 0,-5-42 0,1 42 0,2 1 0,1-1 0,1 0 0,4-27 0,11-4 0,-11 43 0,-1 0 0,-1 0 0,0-1 0,0 1 0,-2-1 0,1-24 0,-2 39 0,0-1 0,0 1 0,0 0 0,0 0 0,0-1 0,0 1 0,0 0 0,0 0 0,0-1 0,0 1 0,0 0 0,0 0 0,-1 0 0,1-1 0,0 1 0,0 0 0,0 0 0,0-1 0,0 1 0,-1 0 0,1 0 0,0 0 0,0-1 0,0 1 0,0 0 0,-1 0 0,1 0 0,0 0 0,0 0 0,-1 0 0,1-1 0,0 1 0,0 0 0,0 0 0,-1 0 0,1 0 0,0 0 0,0 0 0,-1 0 0,1 0 0,-1 0 0,-10 7 0,-10 16 0,20-22 0,-35 57 0,31-48 0,0 0 0,-1 0 0,0-1 0,-1 0 0,0 0 0,-16 15 0,46-62 0,87-97 0,-61 66 0,2-3 0,-47 67 0,1 0 0,0 0 0,0 1 0,1-1 0,-1 1 0,1 1 0,0-1 0,0 1 0,0 0 0,9-3 0,-13 5 0,0 0 0,0 1 0,0-1 0,0 1 0,0-1 0,1 1 0,-1 0 0,0 0 0,0 0 0,0 0 0,1 0 0,-1 1 0,0-1 0,0 1 0,0-1 0,0 1 0,0 0 0,0 0 0,0 0 0,0 0 0,0 0 0,0 0 0,0 0 0,-1 1 0,1-1 0,0 1 0,-1-1 0,1 1 0,-1 0 0,0-1 0,0 1 0,1 0 0,-1 0 0,0 0 0,0 0 0,-1 0 0,1 0 0,0 0 0,-1 0 0,1 0 0,-1 5 0,3 9 0,0 1 0,-2 0 0,0 0 0,-2 21 0,1-28 0,-1 85 0,-5 99 0,6-190 0,0-1 0,-1 0 0,1 0 0,-1 1 0,0-1 0,0 0 0,0 0 0,0 0 0,-1 0 0,1 0 0,-1 0 0,1 0 0,-1-1 0,0 1 0,0-1 0,-1 1 0,1-1 0,0 0 0,-1 0 0,1 0 0,-1 0 0,0 0 0,0 0 0,0-1 0,0 1 0,0-1 0,0 0 0,0 0 0,0 0 0,0 0 0,0-1 0,-1 1 0,1-1 0,0 0 0,-1 0 0,1 0 0,-4-1 0,-12-1 0,0 0 0,0-2 0,0 0 0,-34-13 0,49 16 0,1-1 0,-1 1 0,0-1 0,0 0 0,1 0 0,-1-1 0,1 1 0,0-1 0,0 1 0,-1-1 0,2 0 0,-1 0 0,0-1 0,1 1 0,-1-1 0,1 1 0,-3-7 0,3 3 0,-1 0 0,1 0 0,1 0 0,0-1 0,0 1 0,0 0 0,0-1 0,1 1 0,2-12 0,0 5 0,0 1 0,1-1 0,0 1 0,1 0 0,1 0 0,0 0 0,1 1 0,0-1 0,1 1 0,13-17 0,-11 18 0,1 2 0,0-1 0,0 1 0,0 1 0,22-14 0,-31 21 0,1 0 0,-1 0 0,1 0 0,-1 0 0,1 0 0,0 0 0,0 1 0,-1-1 0,1 1 0,0-1 0,0 1 0,0-1 0,0 1 0,0 0 0,0 0 0,-1 0 0,1 0 0,0 0 0,0 0 0,0 1 0,0-1 0,0 1 0,-1-1 0,1 1 0,0 0 0,0-1 0,-1 1 0,1 0 0,0 0 0,-1 0 0,1 1 0,-1-1 0,1 0 0,-1 0 0,0 1 0,0-1 0,1 1 0,-1-1 0,0 1 0,0 0 0,-1-1 0,1 1 0,0 0 0,0 0 0,-1-1 0,1 1 0,-1 0 0,0 0 0,1 0 0,-1 2 0,4 16 0,-2 0 0,0 1 0,-1 39 0,-2-49 0,0 1 0,0-1 0,-1 1 0,0-1 0,-1 0 0,-1 0 0,0 0 0,-6 14 0,8-23 0,1 0 0,0 0 0,0 0 0,-1 0 0,1 0 0,-1 0 0,1 0 0,-1 0 0,0 0 0,0-1 0,0 1 0,0-1 0,0 1 0,0-1 0,0 0 0,0 0 0,0 0 0,-1 0 0,1 0 0,-1-1 0,1 1 0,-5 0 0,5-2 0,0 1 0,0-1 0,1 0 0,-1 1 0,0-1 0,0 0 0,0 0 0,1-1 0,-1 1 0,1 0 0,-1-1 0,1 1 0,-1 0 0,1-1 0,0 0 0,-1 1 0,1-1 0,0 0 0,0 0 0,0 1 0,1-1 0,-1 0 0,0 0 0,1 0 0,-1 0 0,1 0 0,0 0 0,-1-3 0,-2-18 0,-9-37 0,12 58 0,-1 0 0,0-1 0,0 1 0,0 0 0,0 0 0,0 0 0,0 0 0,0 0 0,-1 0 0,1 0 0,-1 0 0,1 0 0,-1 1 0,0-1 0,0 1 0,1-1 0,-1 1 0,0 0 0,-1-1 0,-2 0 0,3 2 0,1 0 0,-1 0 0,0 0 0,1 0 0,-1 1 0,0-1 0,1 0 0,-1 1 0,1-1 0,-1 1 0,1 0 0,-1-1 0,1 1 0,-1 0 0,1 0 0,-1 0 0,1 0 0,0 0 0,0 0 0,-1 1 0,1-1 0,0 0 0,0 1 0,-1 1 0,-26 43 0,21-33 0,3-8-105,1 1 0,-1-1 0,0 0 0,0 0 0,0-1 0,-1 1 0,1-1 0,-1 0 0,0 0 0,-1 0 0,1-1 0,-8 4 0,-11 2-6721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8T16:08:44.139"/>
    </inkml:context>
    <inkml:brush xml:id="br0">
      <inkml:brushProperty name="width" value="0.05" units="cm"/>
      <inkml:brushProperty name="height" value="0.05" units="cm"/>
      <inkml:brushProperty name="color" value="#FFC114"/>
    </inkml:brush>
  </inkml:definitions>
  <inkml:trace contextRef="#ctx0" brushRef="#br0">206 4 24575,'-6'0'0,"0"1"0,0 0 0,0 0 0,0 1 0,0 0 0,0 0 0,1 1 0,-1-1 0,0 1 0,1 0 0,0 1 0,0-1 0,0 1 0,0 0 0,1 0 0,-1 1 0,1-1 0,0 1 0,0 0 0,-5 9 0,-6 11 0,2 0 0,0 0 0,-10 32 0,16-29 0,0-1 0,2 1 0,1 1 0,2-1 0,0 0 0,2 1 0,4 37 0,-1 20 0,-1-69 0,1-1 0,1 1 0,0-1 0,1 0 0,1 0 0,0-1 0,1 0 0,17 26 0,-6-7 0,-7-12 0,1-2 0,2 1 0,0-2 0,1 0 0,0 0 0,2-2 0,0 0 0,1-1 0,1 0 0,0-2 0,38 22 0,-7-8 0,1-3 0,2-1 0,0-3 0,109 27 0,-40-19 0,128 12 0,-59-15 0,-21-3 0,180 2 0,2096-27 0,-2394-1 0,0-2 0,71-17 0,-51 9 0,38-13 0,212-78 0,-146 42 0,-156 55 0,23-6 0,69-33 0,-102 40 0,1 1 0,-1-1 0,0-1 0,-1 0 0,0 0 0,0-1 0,0 0 0,-1 0 0,0-1 0,-1 0 0,11-16 0,-7 3 0,0 0 0,-1 0 0,-1-1 0,-2 0 0,0 0 0,-1-1 0,-2 0 0,0 0 0,-1 0 0,-2-39 0,-1 51 0,0-18 0,-1 0 0,-2-1 0,-6-30 0,6 50 0,0 1 0,0 0 0,-1 0 0,-1 0 0,0 0 0,0 0 0,-1 1 0,0 0 0,-1 0 0,1 1 0,-2 0 0,-8-9 0,-6-1 0,-1 1 0,-1 1 0,0 0 0,0 2 0,-2 1 0,0 1 0,-32-10 0,-199-46 0,198 55 0,-78-11 0,-173-9 0,273 30 0,-1037-17 0,674 24 0,-2334-4-1365,2715 0-5461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32C16F-F655-4F92-A525-03772B9A1DCC}" type="datetimeFigureOut">
              <a:rPr lang="fr-CH" smtClean="0"/>
              <a:t>29.10.2025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40CA07-24E1-483E-9649-28AA194D5A2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76686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40CA07-24E1-483E-9649-28AA194D5A2E}" type="slidenum">
              <a:rPr lang="fr-CH" smtClean="0"/>
              <a:t>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496925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40CA07-24E1-483E-9649-28AA194D5A2E}" type="slidenum">
              <a:rPr lang="fr-CH" smtClean="0"/>
              <a:t>14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786452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40CA07-24E1-483E-9649-28AA194D5A2E}" type="slidenum">
              <a:rPr lang="fr-CH" smtClean="0"/>
              <a:t>15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411179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/>
              <a:t>Une séance par mois pour que les associations viennent présenter leurs projets</a:t>
            </a:r>
          </a:p>
          <a:p>
            <a:r>
              <a:rPr lang="fr-CH" dirty="0"/>
              <a:t>3 </a:t>
            </a:r>
            <a:r>
              <a:rPr lang="fr-CH" dirty="0" err="1"/>
              <a:t>étudiant.e.x.s</a:t>
            </a:r>
            <a:r>
              <a:rPr lang="fr-CH" dirty="0"/>
              <a:t> 1 membre CCER, on élargira peut être à 5 membres. 2 secrétaires</a:t>
            </a:r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40CA07-24E1-483E-9649-28AA194D5A2E}" type="slidenum">
              <a:rPr lang="fr-CH" smtClean="0"/>
              <a:t>3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34246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/>
              <a:t>Taxes fixes : que tout le monde paie. Nous on gère 9.50 par </a:t>
            </a:r>
            <a:r>
              <a:rPr lang="fr-CH" dirty="0" err="1"/>
              <a:t>étudiant.e.x</a:t>
            </a:r>
            <a:r>
              <a:rPr lang="fr-CH" dirty="0"/>
              <a:t>, qui sont repartis comme ça :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40CA07-24E1-483E-9649-28AA194D5A2E}" type="slidenum">
              <a:rPr lang="fr-CH" smtClean="0"/>
              <a:t>4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609517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40CA07-24E1-483E-9649-28AA194D5A2E}" type="slidenum">
              <a:rPr lang="fr-CH" smtClean="0"/>
              <a:t>5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25088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/>
              <a:t>Faut rendre la compta pour toutes les </a:t>
            </a:r>
            <a:r>
              <a:rPr lang="fr-CH" dirty="0" err="1"/>
              <a:t>sub</a:t>
            </a:r>
            <a:r>
              <a:rPr lang="fr-CH" dirty="0"/>
              <a:t> ord ?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40CA07-24E1-483E-9649-28AA194D5A2E}" type="slidenum">
              <a:rPr lang="fr-CH" smtClean="0"/>
              <a:t>6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50249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40CA07-24E1-483E-9649-28AA194D5A2E}" type="slidenum">
              <a:rPr lang="fr-CH" smtClean="0"/>
              <a:t>7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573135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/>
              <a:t>Solde de début de la comptabilité ordinaire : doit correspondre au solde de fin de la comptabilité précédente, dans la banque et dans la caisse</a:t>
            </a:r>
          </a:p>
          <a:p>
            <a:r>
              <a:rPr lang="fr-CH" dirty="0"/>
              <a:t>Il faut toujours </a:t>
            </a:r>
            <a:r>
              <a:rPr lang="fr-CH" dirty="0" err="1"/>
              <a:t>réporter</a:t>
            </a:r>
            <a:r>
              <a:rPr lang="fr-CH" dirty="0"/>
              <a:t> dans la troisième colonne (ça se remplit pas automatiquement)</a:t>
            </a:r>
          </a:p>
          <a:p>
            <a:r>
              <a:rPr lang="fr-CH" dirty="0"/>
              <a:t>Attention aux dates : le journal doit commencer au 1</a:t>
            </a:r>
            <a:r>
              <a:rPr lang="fr-CH" baseline="30000" dirty="0"/>
              <a:t>er</a:t>
            </a:r>
            <a:r>
              <a:rPr lang="fr-CH" dirty="0"/>
              <a:t> octobre et finir au 30 septembre de l’année suivante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40CA07-24E1-483E-9649-28AA194D5A2E}" type="slidenum">
              <a:rPr lang="fr-CH" smtClean="0"/>
              <a:t>8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629667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40CA07-24E1-483E-9649-28AA194D5A2E}" type="slidenum">
              <a:rPr lang="fr-CH" smtClean="0"/>
              <a:t>9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859564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40CA07-24E1-483E-9649-28AA194D5A2E}" type="slidenum">
              <a:rPr lang="fr-CH" smtClean="0"/>
              <a:t>11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37007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E0B86-CB68-4ADC-9639-CAE5566F57C8}" type="datetimeFigureOut">
              <a:rPr lang="fr-CH" smtClean="0"/>
              <a:t>29.10.2025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44A3A-3DE1-4134-9FCE-5F5CEA3839D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34291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E0B86-CB68-4ADC-9639-CAE5566F57C8}" type="datetimeFigureOut">
              <a:rPr lang="fr-CH" smtClean="0"/>
              <a:t>29.10.2025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44A3A-3DE1-4134-9FCE-5F5CEA3839D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37783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E0B86-CB68-4ADC-9639-CAE5566F57C8}" type="datetimeFigureOut">
              <a:rPr lang="fr-CH" smtClean="0"/>
              <a:t>29.10.2025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44A3A-3DE1-4134-9FCE-5F5CEA3839D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3155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E0B86-CB68-4ADC-9639-CAE5566F57C8}" type="datetimeFigureOut">
              <a:rPr lang="fr-CH" smtClean="0"/>
              <a:t>29.10.2025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44A3A-3DE1-4134-9FCE-5F5CEA3839D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36407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E0B86-CB68-4ADC-9639-CAE5566F57C8}" type="datetimeFigureOut">
              <a:rPr lang="fr-CH" smtClean="0"/>
              <a:t>29.10.2025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44A3A-3DE1-4134-9FCE-5F5CEA3839D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65635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E0B86-CB68-4ADC-9639-CAE5566F57C8}" type="datetimeFigureOut">
              <a:rPr lang="fr-CH" smtClean="0"/>
              <a:t>29.10.2025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44A3A-3DE1-4134-9FCE-5F5CEA3839D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8509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E0B86-CB68-4ADC-9639-CAE5566F57C8}" type="datetimeFigureOut">
              <a:rPr lang="fr-CH" smtClean="0"/>
              <a:t>29.10.2025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44A3A-3DE1-4134-9FCE-5F5CEA3839D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24244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E0B86-CB68-4ADC-9639-CAE5566F57C8}" type="datetimeFigureOut">
              <a:rPr lang="fr-CH" smtClean="0"/>
              <a:t>29.10.2025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44A3A-3DE1-4134-9FCE-5F5CEA3839D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40319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E0B86-CB68-4ADC-9639-CAE5566F57C8}" type="datetimeFigureOut">
              <a:rPr lang="fr-CH" smtClean="0"/>
              <a:t>29.10.2025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44A3A-3DE1-4134-9FCE-5F5CEA3839D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47646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E0B86-CB68-4ADC-9639-CAE5566F57C8}" type="datetimeFigureOut">
              <a:rPr lang="fr-CH" smtClean="0"/>
              <a:t>29.10.2025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44A3A-3DE1-4134-9FCE-5F5CEA3839D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7636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E0B86-CB68-4ADC-9639-CAE5566F57C8}" type="datetimeFigureOut">
              <a:rPr lang="fr-CH" smtClean="0"/>
              <a:t>29.10.2025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44A3A-3DE1-4134-9FCE-5F5CEA3839D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17574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E0B86-CB68-4ADC-9639-CAE5566F57C8}" type="datetimeFigureOut">
              <a:rPr lang="fr-CH" smtClean="0"/>
              <a:t>29.10.2025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4A3A-3DE1-4134-9FCE-5F5CEA3839D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29314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taxesfixes@unige.ch" TargetMode="Externa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agora.unige.ch/cgtf/propos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ge.ch/rectorat/demande-de-reconnaissance-ou-denregistreme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11" Type="http://schemas.openxmlformats.org/officeDocument/2006/relationships/image" Target="../media/image10.png"/><Relationship Id="rId5" Type="http://schemas.openxmlformats.org/officeDocument/2006/relationships/image" Target="../media/image6.png"/><Relationship Id="rId10" Type="http://schemas.openxmlformats.org/officeDocument/2006/relationships/customXml" Target="../ink/ink3.xml"/><Relationship Id="rId4" Type="http://schemas.openxmlformats.org/officeDocument/2006/relationships/customXml" Target="../ink/ink1.xml"/><Relationship Id="rId9" Type="http://schemas.openxmlformats.org/officeDocument/2006/relationships/image" Target="../media/image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30531"/>
            <a:ext cx="9144000" cy="1972108"/>
          </a:xfrm>
        </p:spPr>
        <p:txBody>
          <a:bodyPr/>
          <a:lstStyle/>
          <a:p>
            <a:r>
              <a:rPr lang="fr-CH" b="1" dirty="0">
                <a:latin typeface="+mn-lt"/>
              </a:rPr>
              <a:t>Formation comptable 2025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H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6660" y="3698399"/>
            <a:ext cx="4678680" cy="1463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174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 descr="Une image contenant texte, capture d’écran, nombre, Tracé&#10;&#10;Le contenu généré par l’IA peut être incorrect.">
            <a:extLst>
              <a:ext uri="{FF2B5EF4-FFF2-40B4-BE49-F238E27FC236}">
                <a16:creationId xmlns:a16="http://schemas.microsoft.com/office/drawing/2014/main" id="{060366EE-BF91-26E7-F78D-20E9735083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1182" y="288152"/>
            <a:ext cx="9809636" cy="6281695"/>
          </a:xfr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E8B7EC67-5757-3F63-0A79-0843702CBD5D}"/>
              </a:ext>
            </a:extLst>
          </p:cNvPr>
          <p:cNvSpPr txBox="1"/>
          <p:nvPr/>
        </p:nvSpPr>
        <p:spPr>
          <a:xfrm>
            <a:off x="8489091" y="394387"/>
            <a:ext cx="2940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Exemple de comptabilité avec une perte</a:t>
            </a:r>
          </a:p>
        </p:txBody>
      </p:sp>
    </p:spTree>
    <p:extLst>
      <p:ext uri="{BB962C8B-B14F-4D97-AF65-F5344CB8AC3E}">
        <p14:creationId xmlns:p14="http://schemas.microsoft.com/office/powerpoint/2010/main" val="2395372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06E3ED-E885-4FFF-8DF6-DF5F4DB2D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912"/>
            <a:ext cx="10515600" cy="1325563"/>
          </a:xfrm>
        </p:spPr>
        <p:txBody>
          <a:bodyPr/>
          <a:lstStyle/>
          <a:p>
            <a:pPr algn="ctr"/>
            <a:r>
              <a:rPr lang="fr-CH" b="1" dirty="0">
                <a:solidFill>
                  <a:srgbClr val="99CCFF"/>
                </a:solidFill>
                <a:latin typeface="+mn-lt"/>
              </a:rPr>
              <a:t>Subvention ordinaire</a:t>
            </a:r>
            <a:endParaRPr lang="fr-CH" b="1" dirty="0">
              <a:latin typeface="+mn-l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184578-DB1F-47B9-A0F6-B964A108A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8149"/>
            <a:ext cx="10515600" cy="49784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fr-CH" sz="2000" dirty="0"/>
              <a:t>Composition de la comptabilité annuelle:</a:t>
            </a:r>
          </a:p>
          <a:p>
            <a:pPr lvl="1"/>
            <a:r>
              <a:rPr lang="fr-CH" sz="2000" b="1" dirty="0"/>
              <a:t>Journal</a:t>
            </a:r>
          </a:p>
          <a:p>
            <a:pPr lvl="1"/>
            <a:r>
              <a:rPr lang="fr-CH" sz="2000" b="1" dirty="0"/>
              <a:t>Bilan </a:t>
            </a:r>
            <a:r>
              <a:rPr lang="fr-CH" sz="2000" dirty="0"/>
              <a:t>(p. 12 du journal)</a:t>
            </a:r>
          </a:p>
          <a:p>
            <a:pPr lvl="1"/>
            <a:r>
              <a:rPr lang="fr-CH" sz="2000" b="1" dirty="0"/>
              <a:t>Justificatifs originaux </a:t>
            </a:r>
            <a:r>
              <a:rPr lang="fr-CH" sz="2000" dirty="0"/>
              <a:t>(tickets, factures) </a:t>
            </a:r>
          </a:p>
          <a:p>
            <a:pPr lvl="1"/>
            <a:r>
              <a:rPr lang="fr-CH" sz="2000" b="1" dirty="0"/>
              <a:t>Relevés de comptes</a:t>
            </a:r>
          </a:p>
          <a:p>
            <a:pPr lvl="1"/>
            <a:r>
              <a:rPr lang="fr-CH" sz="2000" b="1" dirty="0"/>
              <a:t>Signature des deux </a:t>
            </a:r>
            <a:r>
              <a:rPr lang="fr-CH" sz="2000" b="1" dirty="0" err="1"/>
              <a:t>vérificateu.rice.x.s</a:t>
            </a:r>
            <a:r>
              <a:rPr lang="fr-CH" sz="2000" dirty="0"/>
              <a:t> </a:t>
            </a:r>
            <a:r>
              <a:rPr lang="fr-CH" sz="2000" b="1" dirty="0"/>
              <a:t>des comptes</a:t>
            </a:r>
          </a:p>
          <a:p>
            <a:pPr marL="0" indent="0">
              <a:buNone/>
            </a:pPr>
            <a:endParaRPr lang="fr-CH" sz="2000" dirty="0"/>
          </a:p>
          <a:p>
            <a:pPr marL="0" indent="0">
              <a:buNone/>
            </a:pPr>
            <a:r>
              <a:rPr lang="fr-CH" sz="2000" dirty="0"/>
              <a:t>Pour pouvoir bénéficier d'une subvention ordinaire, il faut, en plus de la reddition de la comptabilité annuelle, fournir:</a:t>
            </a:r>
          </a:p>
          <a:p>
            <a:pPr lvl="0"/>
            <a:r>
              <a:rPr lang="fr-CH" sz="2000" dirty="0"/>
              <a:t>La </a:t>
            </a:r>
            <a:r>
              <a:rPr lang="fr-CH" sz="2000" b="1" dirty="0"/>
              <a:t>composition du comité </a:t>
            </a:r>
            <a:r>
              <a:rPr lang="fr-CH" sz="2000" dirty="0"/>
              <a:t>pour l'année en cours avec les informations de l’association à jour (adresse, mail et compte bancaire) au </a:t>
            </a:r>
            <a:r>
              <a:rPr lang="fr-CH" sz="2000" u="sng" dirty="0"/>
              <a:t>format CGTF</a:t>
            </a:r>
          </a:p>
          <a:p>
            <a:pPr lvl="0"/>
            <a:r>
              <a:rPr lang="fr-CH" sz="2000" dirty="0"/>
              <a:t>Les </a:t>
            </a:r>
            <a:r>
              <a:rPr lang="fr-CH" sz="2000" b="1" dirty="0"/>
              <a:t>fiches d'inscription </a:t>
            </a:r>
            <a:r>
              <a:rPr lang="fr-CH" sz="2000" dirty="0"/>
              <a:t>des </a:t>
            </a:r>
            <a:r>
              <a:rPr lang="fr-CH" sz="2000" dirty="0" err="1"/>
              <a:t>étudiant.e.x.s</a:t>
            </a:r>
            <a:r>
              <a:rPr lang="fr-CH" sz="2000" dirty="0"/>
              <a:t> membres de l'association pour l'année en cours (plaquettes/listes/inscription en ligne)</a:t>
            </a:r>
          </a:p>
          <a:p>
            <a:r>
              <a:rPr lang="fr-CH" sz="2000" dirty="0"/>
              <a:t>Les </a:t>
            </a:r>
            <a:r>
              <a:rPr lang="fr-CH" sz="2000" b="1" dirty="0"/>
              <a:t>statuts</a:t>
            </a:r>
            <a:r>
              <a:rPr lang="fr-CH" sz="2000" dirty="0"/>
              <a:t> (uniquement si des changements sont intervenus pendant l'année)</a:t>
            </a:r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5461444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0466" y="362465"/>
            <a:ext cx="4755333" cy="6063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278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5011" y="379713"/>
            <a:ext cx="4230424" cy="6169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4850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37191"/>
            <a:ext cx="10515600" cy="5248960"/>
          </a:xfrm>
        </p:spPr>
        <p:txBody>
          <a:bodyPr>
            <a:normAutofit lnSpcReduction="10000"/>
          </a:bodyPr>
          <a:lstStyle/>
          <a:p>
            <a:r>
              <a:rPr lang="fr-CH" sz="2400" dirty="0"/>
              <a:t>Subvention que les associations reconnues et enregistrées peuvent demander pour un projet spécifique</a:t>
            </a:r>
          </a:p>
          <a:p>
            <a:r>
              <a:rPr lang="fr-CH" sz="2400" dirty="0"/>
              <a:t>Critères à respecter sur AGORA !</a:t>
            </a:r>
          </a:p>
          <a:p>
            <a:r>
              <a:rPr lang="fr-CH" sz="2400" dirty="0"/>
              <a:t>Etapes: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CH" dirty="0"/>
              <a:t>Constitution d’un dossier de demande de subvention (à envoyer via le formulaire sur AGORA dans le délai imparti)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CH" dirty="0"/>
              <a:t>Défense du projet pendant la séance de la CGTF (sauf si apéro)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CH" dirty="0"/>
              <a:t>Rendez-vous en permanence : signature de la convention </a:t>
            </a:r>
            <a:r>
              <a:rPr lang="fr-CH" dirty="0">
                <a:sym typeface="Wingdings" panose="05000000000000000000" pitchFamily="2" charset="2"/>
              </a:rPr>
              <a:t> ce qui vous débloque l’argent</a:t>
            </a:r>
            <a:endParaRPr lang="fr-CH" dirty="0"/>
          </a:p>
          <a:p>
            <a:pPr marL="971550" lvl="1" indent="-514350">
              <a:buFont typeface="+mj-lt"/>
              <a:buAutoNum type="arabicPeriod"/>
            </a:pPr>
            <a:r>
              <a:rPr lang="fr-CH" dirty="0"/>
              <a:t>Annoncer l’événement à la communauté universitaire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CH" dirty="0"/>
              <a:t>Reddition de la comptabilité au secrétariat de la CGTF 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CH" dirty="0"/>
              <a:t>Validation, récupération des documents comptables et remboursement si nécessaire (à effectuer une fois que vous avez reçu notre mail avec le montant dû, pas avant)</a:t>
            </a:r>
          </a:p>
          <a:p>
            <a:endParaRPr lang="fr-CH" sz="2400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A2D92242-BB41-D539-6951-0B4C3CFD1693}"/>
              </a:ext>
            </a:extLst>
          </p:cNvPr>
          <p:cNvSpPr txBox="1">
            <a:spLocks/>
          </p:cNvSpPr>
          <p:nvPr/>
        </p:nvSpPr>
        <p:spPr>
          <a:xfrm>
            <a:off x="838200" y="1524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CH" b="1" dirty="0">
                <a:solidFill>
                  <a:srgbClr val="99CCFF"/>
                </a:solidFill>
                <a:latin typeface="+mn-lt"/>
              </a:rPr>
              <a:t>Subvention extraordinaire</a:t>
            </a:r>
          </a:p>
        </p:txBody>
      </p:sp>
    </p:spTree>
    <p:extLst>
      <p:ext uri="{BB962C8B-B14F-4D97-AF65-F5344CB8AC3E}">
        <p14:creationId xmlns:p14="http://schemas.microsoft.com/office/powerpoint/2010/main" val="2073239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5FD85B-4599-4788-B313-3DB2C8346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H" sz="4800" b="1" dirty="0">
                <a:solidFill>
                  <a:srgbClr val="99CCFF"/>
                </a:solidFill>
                <a:latin typeface="+mn-lt"/>
              </a:rPr>
              <a:t>Subvention extraordinaire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A6840D-5591-452E-9623-7B009760F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H" sz="2400" dirty="0"/>
              <a:t>Composition de la comptabilité extraordinaire:</a:t>
            </a:r>
          </a:p>
          <a:p>
            <a:pPr lvl="1"/>
            <a:r>
              <a:rPr lang="fr-CH" b="1" dirty="0"/>
              <a:t>Journal </a:t>
            </a:r>
            <a:r>
              <a:rPr lang="fr-CH" dirty="0"/>
              <a:t>(pas de bilan)</a:t>
            </a:r>
          </a:p>
          <a:p>
            <a:pPr lvl="1"/>
            <a:r>
              <a:rPr lang="fr-CH" b="1" dirty="0"/>
              <a:t>Justificatifs originaux </a:t>
            </a:r>
            <a:r>
              <a:rPr lang="fr-CH" dirty="0"/>
              <a:t>(tickets, factures)</a:t>
            </a:r>
          </a:p>
          <a:p>
            <a:pPr lvl="1"/>
            <a:r>
              <a:rPr lang="fr-CH" b="1" dirty="0"/>
              <a:t>Relevés de comptes</a:t>
            </a:r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r>
              <a:rPr lang="fr-CH" dirty="0"/>
              <a:t>NB: </a:t>
            </a:r>
          </a:p>
          <a:p>
            <a:pPr lvl="1"/>
            <a:r>
              <a:rPr lang="fr-CH" dirty="0"/>
              <a:t>Les soldes de départ reportés dans le journal sont de zéro (cf. slide suivante)</a:t>
            </a:r>
          </a:p>
          <a:p>
            <a:pPr lvl="1"/>
            <a:r>
              <a:rPr lang="fr-CH" dirty="0"/>
              <a:t>Pour les associations reconnues: </a:t>
            </a:r>
            <a:r>
              <a:rPr lang="fr-CH" dirty="0">
                <a:highlight>
                  <a:srgbClr val="FFFF00"/>
                </a:highlight>
              </a:rPr>
              <a:t>les dépenses liées à des subventions extraordinaires doivent figurer dans le journal d’une comptabilité annuelle avec un code couleur ou une astérisque et sans justificatifs </a:t>
            </a:r>
          </a:p>
        </p:txBody>
      </p:sp>
    </p:spTree>
    <p:extLst>
      <p:ext uri="{BB962C8B-B14F-4D97-AF65-F5344CB8AC3E}">
        <p14:creationId xmlns:p14="http://schemas.microsoft.com/office/powerpoint/2010/main" val="27238010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5BBCE6D3-B708-4874-9B08-11414AB99A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256" y="194811"/>
            <a:ext cx="9945488" cy="6468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5178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4D46415-B0A1-4AAB-B9D1-0F61B7CF53D2}"/>
              </a:ext>
            </a:extLst>
          </p:cNvPr>
          <p:cNvSpPr txBox="1"/>
          <p:nvPr/>
        </p:nvSpPr>
        <p:spPr>
          <a:xfrm>
            <a:off x="1533742" y="0"/>
            <a:ext cx="8834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800" b="1" dirty="0"/>
              <a:t>Exercice: repérez les erreurs 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A244122-9502-40A9-A533-2C7C2C3DBC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0772" y="509244"/>
            <a:ext cx="9290456" cy="6348756"/>
          </a:xfrm>
          <a:prstGeom prst="rect">
            <a:avLst/>
          </a:prstGeom>
        </p:spPr>
      </p:pic>
      <p:sp>
        <p:nvSpPr>
          <p:cNvPr id="3" name="Éclair 2">
            <a:extLst>
              <a:ext uri="{FF2B5EF4-FFF2-40B4-BE49-F238E27FC236}">
                <a16:creationId xmlns:a16="http://schemas.microsoft.com/office/drawing/2014/main" id="{5F49DC6F-76F6-9987-CE99-7C6C370C4165}"/>
              </a:ext>
            </a:extLst>
          </p:cNvPr>
          <p:cNvSpPr/>
          <p:nvPr/>
        </p:nvSpPr>
        <p:spPr>
          <a:xfrm rot="3433499">
            <a:off x="10453414" y="1507525"/>
            <a:ext cx="355140" cy="395416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Éclair 5">
            <a:extLst>
              <a:ext uri="{FF2B5EF4-FFF2-40B4-BE49-F238E27FC236}">
                <a16:creationId xmlns:a16="http://schemas.microsoft.com/office/drawing/2014/main" id="{CC6159BD-B7B8-D0FF-B2F9-6BCF8A91FF18}"/>
              </a:ext>
            </a:extLst>
          </p:cNvPr>
          <p:cNvSpPr/>
          <p:nvPr/>
        </p:nvSpPr>
        <p:spPr>
          <a:xfrm rot="3433499">
            <a:off x="2031555" y="1507526"/>
            <a:ext cx="355140" cy="395416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7" name="Éclair 6">
            <a:extLst>
              <a:ext uri="{FF2B5EF4-FFF2-40B4-BE49-F238E27FC236}">
                <a16:creationId xmlns:a16="http://schemas.microsoft.com/office/drawing/2014/main" id="{1DF8F8B9-CB26-2FC5-5377-60E71FDD2411}"/>
              </a:ext>
            </a:extLst>
          </p:cNvPr>
          <p:cNvSpPr/>
          <p:nvPr/>
        </p:nvSpPr>
        <p:spPr>
          <a:xfrm rot="3433499">
            <a:off x="2031554" y="2883815"/>
            <a:ext cx="355140" cy="395416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8" name="Éclair 7">
            <a:extLst>
              <a:ext uri="{FF2B5EF4-FFF2-40B4-BE49-F238E27FC236}">
                <a16:creationId xmlns:a16="http://schemas.microsoft.com/office/drawing/2014/main" id="{D52B5ABE-FCF0-E36D-FDDB-097114EBDB34}"/>
              </a:ext>
            </a:extLst>
          </p:cNvPr>
          <p:cNvSpPr/>
          <p:nvPr/>
        </p:nvSpPr>
        <p:spPr>
          <a:xfrm rot="3433499">
            <a:off x="9663279" y="1659925"/>
            <a:ext cx="355140" cy="395416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D5681960-DB63-97CB-F874-5602568A70AB}"/>
              </a:ext>
            </a:extLst>
          </p:cNvPr>
          <p:cNvSpPr/>
          <p:nvPr/>
        </p:nvSpPr>
        <p:spPr>
          <a:xfrm>
            <a:off x="5168348" y="2313830"/>
            <a:ext cx="550168" cy="3379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059F62F8-D793-C674-C76B-5A3725D0E557}"/>
              </a:ext>
            </a:extLst>
          </p:cNvPr>
          <p:cNvSpPr/>
          <p:nvPr/>
        </p:nvSpPr>
        <p:spPr>
          <a:xfrm>
            <a:off x="7309251" y="2933463"/>
            <a:ext cx="524720" cy="20730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48688CE2-621D-8857-D8EC-E1698136A3BE}"/>
              </a:ext>
            </a:extLst>
          </p:cNvPr>
          <p:cNvSpPr/>
          <p:nvPr/>
        </p:nvSpPr>
        <p:spPr>
          <a:xfrm>
            <a:off x="2403842" y="3337852"/>
            <a:ext cx="1285563" cy="2793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406285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11" grpId="0" animBg="1"/>
      <p:bldP spid="13" grpId="0" animBg="1"/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240316B-C3A4-4FF6-B263-063AD662F0A8}"/>
              </a:ext>
            </a:extLst>
          </p:cNvPr>
          <p:cNvSpPr txBox="1"/>
          <p:nvPr/>
        </p:nvSpPr>
        <p:spPr>
          <a:xfrm>
            <a:off x="438411" y="388307"/>
            <a:ext cx="108976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4800" b="1" dirty="0">
                <a:solidFill>
                  <a:srgbClr val="99CCFF"/>
                </a:solidFill>
              </a:rPr>
              <a:t>AGORA</a:t>
            </a:r>
            <a:endParaRPr lang="fr-CH" sz="3600" b="1" dirty="0">
              <a:solidFill>
                <a:srgbClr val="99CCFF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76A5918-771C-45FB-9681-6521D9A59C5E}"/>
              </a:ext>
            </a:extLst>
          </p:cNvPr>
          <p:cNvSpPr txBox="1"/>
          <p:nvPr/>
        </p:nvSpPr>
        <p:spPr>
          <a:xfrm>
            <a:off x="677652" y="1617050"/>
            <a:ext cx="11318730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Vous pouvez retrouver tous ces documents sur la page AGORA de la CGTF (onglet « Téléchargements »)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fr-CH" sz="28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fr-CH" sz="2800" dirty="0"/>
              <a:t>Liste des membres du comité au format CGTF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fr-CH" sz="2800" dirty="0"/>
              <a:t>Exemple de statuts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800" dirty="0"/>
              <a:t>Bilan et journal (à jour)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800" dirty="0"/>
              <a:t>Lettre type vérification des comptes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800" dirty="0"/>
              <a:t>Logo CGTF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800" dirty="0"/>
              <a:t>Infos pour demande d’amnistie + </a:t>
            </a:r>
            <a:r>
              <a:rPr lang="fr-CH" sz="2800" dirty="0" err="1"/>
              <a:t>template</a:t>
            </a:r>
            <a:endParaRPr lang="fr-CH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800" dirty="0"/>
              <a:t>Comment modifier votre page AGORA</a:t>
            </a:r>
          </a:p>
          <a:p>
            <a:endParaRPr lang="fr-CH" sz="2800" dirty="0"/>
          </a:p>
          <a:p>
            <a:endParaRPr lang="fr-CH" sz="2500" dirty="0"/>
          </a:p>
        </p:txBody>
      </p:sp>
    </p:spTree>
    <p:extLst>
      <p:ext uri="{BB962C8B-B14F-4D97-AF65-F5344CB8AC3E}">
        <p14:creationId xmlns:p14="http://schemas.microsoft.com/office/powerpoint/2010/main" val="20268244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4BC428-E349-3E2B-3D07-F5F32A827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ED11C5A9-8022-BE58-80CB-94BC79F1CBB2}"/>
              </a:ext>
            </a:extLst>
          </p:cNvPr>
          <p:cNvSpPr txBox="1"/>
          <p:nvPr/>
        </p:nvSpPr>
        <p:spPr>
          <a:xfrm>
            <a:off x="438411" y="388307"/>
            <a:ext cx="108976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4800" b="1" dirty="0">
                <a:solidFill>
                  <a:srgbClr val="99CCFF"/>
                </a:solidFill>
              </a:rPr>
              <a:t>Page sur AGORA</a:t>
            </a:r>
            <a:endParaRPr lang="fr-CH" sz="3600" b="1" dirty="0">
              <a:solidFill>
                <a:srgbClr val="99CCFF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EDF959D-F9DC-27CE-AAB7-02554C829E14}"/>
              </a:ext>
            </a:extLst>
          </p:cNvPr>
          <p:cNvSpPr txBox="1"/>
          <p:nvPr/>
        </p:nvSpPr>
        <p:spPr>
          <a:xfrm>
            <a:off x="677652" y="1617050"/>
            <a:ext cx="1131873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CH" sz="2800" dirty="0"/>
          </a:p>
          <a:p>
            <a:endParaRPr lang="fr-CH" sz="250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83158D3-B012-DC85-B903-E73DE4DD39BD}"/>
              </a:ext>
            </a:extLst>
          </p:cNvPr>
          <p:cNvSpPr txBox="1"/>
          <p:nvPr/>
        </p:nvSpPr>
        <p:spPr>
          <a:xfrm>
            <a:off x="677652" y="1617050"/>
            <a:ext cx="1131873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Vous pouvez avoir une page dédiée à votre association sur AGORA</a:t>
            </a:r>
          </a:p>
          <a:p>
            <a:endParaRPr lang="fr-CH" sz="2800" dirty="0"/>
          </a:p>
          <a:p>
            <a:endParaRPr lang="fr-CH" sz="2500" dirty="0"/>
          </a:p>
        </p:txBody>
      </p:sp>
      <p:pic>
        <p:nvPicPr>
          <p:cNvPr id="6" name="Image 5" descr="Une image contenant texte, capture d’écran, Police, conception&#10;&#10;Le contenu généré par l’IA peut être incorrect.">
            <a:extLst>
              <a:ext uri="{FF2B5EF4-FFF2-40B4-BE49-F238E27FC236}">
                <a16:creationId xmlns:a16="http://schemas.microsoft.com/office/drawing/2014/main" id="{A6F688FD-EC30-258A-33E5-2C83586473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762" y="2248314"/>
            <a:ext cx="6401601" cy="4169391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E88092AF-6D08-6C6A-B594-281E3DC16C7C}"/>
              </a:ext>
            </a:extLst>
          </p:cNvPr>
          <p:cNvSpPr txBox="1"/>
          <p:nvPr/>
        </p:nvSpPr>
        <p:spPr>
          <a:xfrm>
            <a:off x="8495731" y="2328699"/>
            <a:ext cx="301861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Pour créer une page AGORA il faut d’abord avoir une adresse mail de votre association</a:t>
            </a:r>
            <a:endParaRPr lang="fr-CH" sz="2500" dirty="0"/>
          </a:p>
        </p:txBody>
      </p:sp>
    </p:spTree>
    <p:extLst>
      <p:ext uri="{BB962C8B-B14F-4D97-AF65-F5344CB8AC3E}">
        <p14:creationId xmlns:p14="http://schemas.microsoft.com/office/powerpoint/2010/main" val="638326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H" b="1" dirty="0">
                <a:solidFill>
                  <a:srgbClr val="99CCFF"/>
                </a:solidFill>
                <a:latin typeface="+mn-lt"/>
              </a:rPr>
              <a:t>Plan de la séance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38084" y="1548451"/>
            <a:ext cx="10315832" cy="4882639"/>
          </a:xfrm>
        </p:spPr>
        <p:txBody>
          <a:bodyPr>
            <a:normAutofit fontScale="92500" lnSpcReduction="10000"/>
          </a:bodyPr>
          <a:lstStyle/>
          <a:p>
            <a:r>
              <a:rPr lang="fr-CH" dirty="0"/>
              <a:t>Présentation de la CGTF</a:t>
            </a:r>
          </a:p>
          <a:p>
            <a:r>
              <a:rPr lang="fr-CH" dirty="0"/>
              <a:t>Reconnaissance / enregistrement d’une association à l’Université</a:t>
            </a:r>
          </a:p>
          <a:p>
            <a:r>
              <a:rPr lang="fr-CH" dirty="0"/>
              <a:t>Subvention ordinaire</a:t>
            </a:r>
          </a:p>
          <a:p>
            <a:r>
              <a:rPr lang="fr-CH" dirty="0"/>
              <a:t>Subvention extraordinaire</a:t>
            </a:r>
          </a:p>
          <a:p>
            <a:r>
              <a:rPr lang="fr-CH" dirty="0"/>
              <a:t>Comment faire sa comptabilité à l’UNIGE ?</a:t>
            </a:r>
          </a:p>
          <a:p>
            <a:pPr lvl="1"/>
            <a:r>
              <a:rPr lang="fr-CH" sz="2800" dirty="0"/>
              <a:t>Subvention ordinaire</a:t>
            </a:r>
          </a:p>
          <a:p>
            <a:pPr lvl="1"/>
            <a:r>
              <a:rPr lang="fr-CH" sz="2800" dirty="0"/>
              <a:t>Subvention extraordinaire</a:t>
            </a:r>
          </a:p>
          <a:p>
            <a:pPr lvl="1"/>
            <a:r>
              <a:rPr lang="fr-CH" sz="2800" dirty="0"/>
              <a:t>Exercice: repérez les erreurs</a:t>
            </a:r>
          </a:p>
          <a:p>
            <a:r>
              <a:rPr lang="fr-CH" dirty="0"/>
              <a:t>AGORA </a:t>
            </a:r>
          </a:p>
          <a:p>
            <a:r>
              <a:rPr lang="fr-CH" dirty="0"/>
              <a:t>Permanences, imprimante &amp; salle des associations</a:t>
            </a:r>
          </a:p>
          <a:p>
            <a:r>
              <a:rPr lang="fr-CH" dirty="0"/>
              <a:t>Questions ? </a:t>
            </a:r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9681444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7E1609-980C-59E3-0108-64CF55D59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48187BA-1D39-7B3F-7788-33D1BC75F064}"/>
              </a:ext>
            </a:extLst>
          </p:cNvPr>
          <p:cNvSpPr txBox="1"/>
          <p:nvPr/>
        </p:nvSpPr>
        <p:spPr>
          <a:xfrm>
            <a:off x="438411" y="388307"/>
            <a:ext cx="108976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4800" b="1" dirty="0">
                <a:solidFill>
                  <a:srgbClr val="99CCFF"/>
                </a:solidFill>
              </a:rPr>
              <a:t>Comment modifier votre page sur AGORA</a:t>
            </a:r>
            <a:endParaRPr lang="fr-CH" sz="3600" b="1" dirty="0">
              <a:solidFill>
                <a:srgbClr val="99CCFF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249126F-F446-CF51-BE52-A73BF67301CB}"/>
              </a:ext>
            </a:extLst>
          </p:cNvPr>
          <p:cNvSpPr txBox="1"/>
          <p:nvPr/>
        </p:nvSpPr>
        <p:spPr>
          <a:xfrm>
            <a:off x="677652" y="1617050"/>
            <a:ext cx="1131873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CH" sz="2800" dirty="0"/>
          </a:p>
          <a:p>
            <a:endParaRPr lang="fr-CH" sz="250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45A7054-E9E6-D227-D74C-C1D2DCB392E9}"/>
              </a:ext>
            </a:extLst>
          </p:cNvPr>
          <p:cNvSpPr txBox="1"/>
          <p:nvPr/>
        </p:nvSpPr>
        <p:spPr>
          <a:xfrm>
            <a:off x="677652" y="1617050"/>
            <a:ext cx="11318730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CH" sz="2800" dirty="0"/>
          </a:p>
          <a:p>
            <a:r>
              <a:rPr lang="fr-CH" sz="2500" dirty="0"/>
              <a:t>Première connexion/oubli de mot de passe : mot de passe oublié </a:t>
            </a:r>
            <a:r>
              <a:rPr lang="fr-CH" sz="2500" dirty="0">
                <a:sym typeface="Wingdings" panose="05000000000000000000" pitchFamily="2" charset="2"/>
              </a:rPr>
              <a:t> adresse @unige ou autre adresse avec laquelle vous communiquez avec la CGTF</a:t>
            </a:r>
          </a:p>
          <a:p>
            <a:endParaRPr lang="fr-CH" sz="2500" dirty="0">
              <a:sym typeface="Wingdings" panose="05000000000000000000" pitchFamily="2" charset="2"/>
            </a:endParaRPr>
          </a:p>
          <a:p>
            <a:r>
              <a:rPr lang="fr-CH" sz="2500" dirty="0">
                <a:sym typeface="Wingdings" panose="05000000000000000000" pitchFamily="2" charset="2"/>
              </a:rPr>
              <a:t>Une fois </a:t>
            </a:r>
            <a:r>
              <a:rPr lang="fr-CH" sz="2500" dirty="0" err="1">
                <a:sym typeface="Wingdings" panose="05000000000000000000" pitchFamily="2" charset="2"/>
              </a:rPr>
              <a:t>connecté.e.x.s</a:t>
            </a:r>
            <a:r>
              <a:rPr lang="fr-CH" sz="2500" dirty="0">
                <a:sym typeface="Wingdings" panose="05000000000000000000" pitchFamily="2" charset="2"/>
              </a:rPr>
              <a:t>, vous pouvez insérer le nom de l’association, une présentation, adresse, contact,.. en cliquant sur le petit crayon en haut à gauche  éditer le bloc  publier les modifications</a:t>
            </a:r>
          </a:p>
          <a:p>
            <a:endParaRPr lang="fr-CH" sz="2500" dirty="0">
              <a:sym typeface="Wingdings" panose="05000000000000000000" pitchFamily="2" charset="2"/>
            </a:endParaRPr>
          </a:p>
          <a:p>
            <a:r>
              <a:rPr lang="fr-CH" sz="2500" dirty="0">
                <a:sym typeface="Wingdings" panose="05000000000000000000" pitchFamily="2" charset="2"/>
              </a:rPr>
              <a:t>Sur AGORA : un document qui explicite comment mettre à jour les informations de votre asso, vous pouvez le faire vous-mêmes ! </a:t>
            </a:r>
            <a:endParaRPr lang="fr-CH" sz="2500" dirty="0"/>
          </a:p>
        </p:txBody>
      </p:sp>
    </p:spTree>
    <p:extLst>
      <p:ext uri="{BB962C8B-B14F-4D97-AF65-F5344CB8AC3E}">
        <p14:creationId xmlns:p14="http://schemas.microsoft.com/office/powerpoint/2010/main" val="8426897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FA59DA2-4E9A-8277-BBB0-82AA7D696949}"/>
              </a:ext>
            </a:extLst>
          </p:cNvPr>
          <p:cNvSpPr txBox="1"/>
          <p:nvPr/>
        </p:nvSpPr>
        <p:spPr>
          <a:xfrm>
            <a:off x="811876" y="548640"/>
            <a:ext cx="10568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5400" b="1" dirty="0">
                <a:solidFill>
                  <a:srgbClr val="99CCFF"/>
                </a:solidFill>
              </a:rPr>
              <a:t>Prochaines séances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1077143-A926-136E-5244-BA865DDDD942}"/>
              </a:ext>
            </a:extLst>
          </p:cNvPr>
          <p:cNvSpPr txBox="1"/>
          <p:nvPr/>
        </p:nvSpPr>
        <p:spPr>
          <a:xfrm>
            <a:off x="983672" y="2164163"/>
            <a:ext cx="1022465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800" b="1" dirty="0"/>
              <a:t>25 novembre </a:t>
            </a:r>
            <a:r>
              <a:rPr lang="fr-CH" sz="2800" dirty="0"/>
              <a:t>: dossiers à remettre jusqu’au 11 novembre </a:t>
            </a:r>
          </a:p>
          <a:p>
            <a:pPr algn="ctr"/>
            <a:endParaRPr lang="fr-CH" sz="2800" dirty="0"/>
          </a:p>
          <a:p>
            <a:pPr algn="ctr"/>
            <a:r>
              <a:rPr lang="fr-CH" sz="2800" b="1" dirty="0"/>
              <a:t>16 décembre </a:t>
            </a:r>
            <a:r>
              <a:rPr lang="fr-CH" sz="2800" dirty="0"/>
              <a:t>: dossiers à remettre jusqu’au 2 décembre </a:t>
            </a:r>
          </a:p>
          <a:p>
            <a:pPr algn="ctr"/>
            <a:endParaRPr lang="fr-CH" sz="2800" dirty="0"/>
          </a:p>
          <a:p>
            <a:pPr algn="ctr"/>
            <a:r>
              <a:rPr lang="fr-CH" sz="2800" u="sng" dirty="0"/>
              <a:t>Attention plus de séances jusqu’à début février ensuite </a:t>
            </a:r>
          </a:p>
        </p:txBody>
      </p:sp>
      <p:sp>
        <p:nvSpPr>
          <p:cNvPr id="5" name="Éclair 4">
            <a:extLst>
              <a:ext uri="{FF2B5EF4-FFF2-40B4-BE49-F238E27FC236}">
                <a16:creationId xmlns:a16="http://schemas.microsoft.com/office/drawing/2014/main" id="{E74C2C31-0EA2-FFCE-DE80-84D001281067}"/>
              </a:ext>
            </a:extLst>
          </p:cNvPr>
          <p:cNvSpPr/>
          <p:nvPr/>
        </p:nvSpPr>
        <p:spPr>
          <a:xfrm rot="3415861">
            <a:off x="1762911" y="3692593"/>
            <a:ext cx="289145" cy="466282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Éclair 5">
            <a:extLst>
              <a:ext uri="{FF2B5EF4-FFF2-40B4-BE49-F238E27FC236}">
                <a16:creationId xmlns:a16="http://schemas.microsoft.com/office/drawing/2014/main" id="{78ECEFE1-89D5-143A-2E69-EE674A9DD2EE}"/>
              </a:ext>
            </a:extLst>
          </p:cNvPr>
          <p:cNvSpPr/>
          <p:nvPr/>
        </p:nvSpPr>
        <p:spPr>
          <a:xfrm>
            <a:off x="10115823" y="3747168"/>
            <a:ext cx="390698" cy="386542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0876500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D0977E1-9C54-46D8-8852-A255898A4623}"/>
              </a:ext>
            </a:extLst>
          </p:cNvPr>
          <p:cNvSpPr txBox="1"/>
          <p:nvPr/>
        </p:nvSpPr>
        <p:spPr>
          <a:xfrm>
            <a:off x="1565753" y="388307"/>
            <a:ext cx="8555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3600" b="1" dirty="0"/>
              <a:t>Horaires des permanences de la CGTF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321BB48-77DD-43E9-A992-26A65C231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353" y="240499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CH"/>
          </a:p>
        </p:txBody>
      </p:sp>
      <p:pic>
        <p:nvPicPr>
          <p:cNvPr id="2052" name="Image 2">
            <a:extLst>
              <a:ext uri="{FF2B5EF4-FFF2-40B4-BE49-F238E27FC236}">
                <a16:creationId xmlns:a16="http://schemas.microsoft.com/office/drawing/2014/main" id="{F5B55D25-D409-4AB7-AF70-3D96B1166A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677" y="5513540"/>
            <a:ext cx="3429000" cy="107950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F640379-D590-49BE-A82E-BEB039269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0905" y="846261"/>
            <a:ext cx="7741085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85900" algn="l"/>
              </a:tabLst>
            </a:pPr>
            <a:br>
              <a:rPr kumimoji="0" lang="fr-FR" alt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</a:br>
            <a:endParaRPr kumimoji="0" lang="fr-CH" alt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lvl="0"/>
            <a:r>
              <a:rPr kumimoji="0" lang="fr-CH" alt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	</a:t>
            </a:r>
            <a:r>
              <a:rPr kumimoji="0" lang="en-US" alt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Lundi : </a:t>
            </a:r>
            <a:r>
              <a:rPr lang="en-US" altLang="fr-FR" sz="3200" b="1" dirty="0">
                <a:latin typeface="+mn-lt"/>
                <a:ea typeface="Times New Roman" panose="02020603050405020304" pitchFamily="18" charset="0"/>
              </a:rPr>
              <a:t>14h – 16h</a:t>
            </a:r>
          </a:p>
          <a:p>
            <a:pPr lvl="0"/>
            <a:r>
              <a:rPr lang="en-US" altLang="fr-FR" sz="3200" b="1" dirty="0">
                <a:latin typeface="+mn-lt"/>
              </a:rPr>
              <a:t>	Mardi : 10h – 12h et 13h – 17h </a:t>
            </a:r>
            <a:endParaRPr lang="fr-CH" altLang="fr-FR" sz="3200" dirty="0">
              <a:latin typeface="+mn-lt"/>
            </a:endParaRPr>
          </a:p>
          <a:p>
            <a:pPr lvl="0"/>
            <a:r>
              <a:rPr lang="en-US" altLang="fr-FR" sz="3200" b="1" dirty="0">
                <a:latin typeface="+mn-lt"/>
                <a:ea typeface="Times New Roman" panose="02020603050405020304" pitchFamily="18" charset="0"/>
              </a:rPr>
              <a:t>	Mercredi : 12h – 16h </a:t>
            </a:r>
            <a:endParaRPr lang="fr-CH" altLang="fr-FR" sz="3200" dirty="0"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85900" algn="l"/>
              </a:tabLst>
            </a:pPr>
            <a:r>
              <a:rPr kumimoji="0" lang="en-US" alt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  </a:t>
            </a:r>
            <a:r>
              <a:rPr kumimoji="0" lang="en-US" alt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	</a:t>
            </a:r>
            <a:endParaRPr kumimoji="0" lang="fr-CH" alt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85900" algn="l"/>
              </a:tabLst>
            </a:pPr>
            <a:r>
              <a:rPr kumimoji="0" lang="fr-FR" alt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	</a:t>
            </a:r>
            <a:r>
              <a:rPr kumimoji="0" lang="fr-FR" alt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hlinkClick r:id="rId3"/>
              </a:rPr>
              <a:t>taxesfixes@unige.ch</a:t>
            </a:r>
            <a:endParaRPr kumimoji="0" lang="fr-CH" alt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85900" algn="l"/>
              </a:tabLst>
            </a:pPr>
            <a:r>
              <a:rPr kumimoji="0" lang="fr-FR" alt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	022 379 87 99</a:t>
            </a:r>
            <a:endParaRPr kumimoji="0" lang="fr-FR" alt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492355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795338"/>
            <a:ext cx="10515600" cy="2852737"/>
          </a:xfrm>
        </p:spPr>
        <p:txBody>
          <a:bodyPr/>
          <a:lstStyle/>
          <a:p>
            <a:pPr algn="ctr"/>
            <a:r>
              <a:rPr lang="fr-CH" b="1" dirty="0">
                <a:latin typeface="+mn-lt"/>
              </a:rPr>
              <a:t>Des questions ?</a:t>
            </a:r>
          </a:p>
        </p:txBody>
      </p:sp>
    </p:spTree>
    <p:extLst>
      <p:ext uri="{BB962C8B-B14F-4D97-AF65-F5344CB8AC3E}">
        <p14:creationId xmlns:p14="http://schemas.microsoft.com/office/powerpoint/2010/main" val="1097868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texte, capture d’écran, Police&#10;&#10;Le contenu généré par l’IA peut être incorrect.">
            <a:extLst>
              <a:ext uri="{FF2B5EF4-FFF2-40B4-BE49-F238E27FC236}">
                <a16:creationId xmlns:a16="http://schemas.microsoft.com/office/drawing/2014/main" id="{AD7758C3-8D05-D77C-C007-8B2048F702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47"/>
          <a:stretch>
            <a:fillRect/>
          </a:stretch>
        </p:blipFill>
        <p:spPr>
          <a:xfrm>
            <a:off x="1485964" y="95823"/>
            <a:ext cx="9220071" cy="5807029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A5D06E2B-DD9E-1BCC-E743-02F49274CBB1}"/>
              </a:ext>
            </a:extLst>
          </p:cNvPr>
          <p:cNvSpPr txBox="1"/>
          <p:nvPr/>
        </p:nvSpPr>
        <p:spPr>
          <a:xfrm>
            <a:off x="1650323" y="6105443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Pour plus d’infos : </a:t>
            </a:r>
            <a:r>
              <a:rPr lang="fr-CH" dirty="0">
                <a:hlinkClick r:id="rId4"/>
              </a:rPr>
              <a:t>La CGTF - Agora des associations d’</a:t>
            </a:r>
            <a:r>
              <a:rPr lang="fr-CH" dirty="0" err="1">
                <a:hlinkClick r:id="rId4"/>
              </a:rPr>
              <a:t>étudiant.e.x.s</a:t>
            </a:r>
            <a:r>
              <a:rPr lang="fr-CH" dirty="0">
                <a:hlinkClick r:id="rId4"/>
              </a:rPr>
              <a:t> - UNIGE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426365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2">
            <a:extLst>
              <a:ext uri="{FF2B5EF4-FFF2-40B4-BE49-F238E27FC236}">
                <a16:creationId xmlns:a16="http://schemas.microsoft.com/office/drawing/2014/main" id="{809ED0CC-3294-FD27-5EC5-15E28C22BB2B}"/>
              </a:ext>
            </a:extLst>
          </p:cNvPr>
          <p:cNvSpPr/>
          <p:nvPr/>
        </p:nvSpPr>
        <p:spPr>
          <a:xfrm>
            <a:off x="4213652" y="395416"/>
            <a:ext cx="3311611" cy="1692876"/>
          </a:xfrm>
          <a:prstGeom prst="ellipse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5B6EC3A-47F9-EBF0-CC12-EC0E41CD6C64}"/>
              </a:ext>
            </a:extLst>
          </p:cNvPr>
          <p:cNvSpPr txBox="1"/>
          <p:nvPr/>
        </p:nvSpPr>
        <p:spPr>
          <a:xfrm>
            <a:off x="4714100" y="764800"/>
            <a:ext cx="23107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800" b="1" dirty="0"/>
              <a:t>TAXES FIXES </a:t>
            </a:r>
          </a:p>
          <a:p>
            <a:pPr algn="ctr"/>
            <a:r>
              <a:rPr lang="fr-CH" sz="2800" b="1" dirty="0"/>
              <a:t>65.- 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43A9BD0F-0F6F-EA3C-2A3E-C501B1D77D98}"/>
              </a:ext>
            </a:extLst>
          </p:cNvPr>
          <p:cNvCxnSpPr>
            <a:stCxn id="3" idx="4"/>
          </p:cNvCxnSpPr>
          <p:nvPr/>
        </p:nvCxnSpPr>
        <p:spPr>
          <a:xfrm flipH="1">
            <a:off x="5869457" y="2088292"/>
            <a:ext cx="1" cy="8649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lipse 6">
            <a:extLst>
              <a:ext uri="{FF2B5EF4-FFF2-40B4-BE49-F238E27FC236}">
                <a16:creationId xmlns:a16="http://schemas.microsoft.com/office/drawing/2014/main" id="{15579E9E-F2B4-AA5D-CA47-E5A12CD0093C}"/>
              </a:ext>
            </a:extLst>
          </p:cNvPr>
          <p:cNvSpPr/>
          <p:nvPr/>
        </p:nvSpPr>
        <p:spPr>
          <a:xfrm>
            <a:off x="4732632" y="2953265"/>
            <a:ext cx="2323074" cy="1058563"/>
          </a:xfrm>
          <a:prstGeom prst="ellipse">
            <a:avLst/>
          </a:prstGeom>
          <a:solidFill>
            <a:srgbClr val="FF99FF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31A5A39-F4E0-4EC0-8883-0183B540C3AF}"/>
              </a:ext>
            </a:extLst>
          </p:cNvPr>
          <p:cNvSpPr txBox="1"/>
          <p:nvPr/>
        </p:nvSpPr>
        <p:spPr>
          <a:xfrm>
            <a:off x="5004095" y="3198167"/>
            <a:ext cx="17801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400" b="1" dirty="0"/>
              <a:t>CGTF : 9.50.- 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3F8AC604-FA2C-BBFA-F50E-68B7A3F9C035}"/>
              </a:ext>
            </a:extLst>
          </p:cNvPr>
          <p:cNvCxnSpPr>
            <a:cxnSpLocks/>
          </p:cNvCxnSpPr>
          <p:nvPr/>
        </p:nvCxnSpPr>
        <p:spPr>
          <a:xfrm flipH="1">
            <a:off x="3929449" y="3797643"/>
            <a:ext cx="971546" cy="9102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D0806CE9-1747-3E5B-249B-11EF1D6A4C57}"/>
              </a:ext>
            </a:extLst>
          </p:cNvPr>
          <p:cNvCxnSpPr>
            <a:cxnSpLocks/>
          </p:cNvCxnSpPr>
          <p:nvPr/>
        </p:nvCxnSpPr>
        <p:spPr>
          <a:xfrm>
            <a:off x="5894170" y="4011828"/>
            <a:ext cx="0" cy="11656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E29D5C2B-E99C-623C-1EBD-711897451DBA}"/>
              </a:ext>
            </a:extLst>
          </p:cNvPr>
          <p:cNvCxnSpPr>
            <a:cxnSpLocks/>
          </p:cNvCxnSpPr>
          <p:nvPr/>
        </p:nvCxnSpPr>
        <p:spPr>
          <a:xfrm>
            <a:off x="6975384" y="3690610"/>
            <a:ext cx="1204789" cy="904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lipse 15">
            <a:extLst>
              <a:ext uri="{FF2B5EF4-FFF2-40B4-BE49-F238E27FC236}">
                <a16:creationId xmlns:a16="http://schemas.microsoft.com/office/drawing/2014/main" id="{AF433BEB-8BA5-8F3F-148E-DBDBBA770F13}"/>
              </a:ext>
            </a:extLst>
          </p:cNvPr>
          <p:cNvSpPr/>
          <p:nvPr/>
        </p:nvSpPr>
        <p:spPr>
          <a:xfrm>
            <a:off x="2478300" y="4594654"/>
            <a:ext cx="1909123" cy="1519881"/>
          </a:xfrm>
          <a:prstGeom prst="ellipse">
            <a:avLst/>
          </a:prstGeom>
          <a:solidFill>
            <a:srgbClr val="CCFFCC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9B29901E-469B-93A4-A0E1-121BCC9D982D}"/>
              </a:ext>
            </a:extLst>
          </p:cNvPr>
          <p:cNvSpPr/>
          <p:nvPr/>
        </p:nvSpPr>
        <p:spPr>
          <a:xfrm>
            <a:off x="4939608" y="5177481"/>
            <a:ext cx="1909123" cy="1519881"/>
          </a:xfrm>
          <a:prstGeom prst="ellipse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B497CC62-21A6-F679-FC72-866EFFAB3CF2}"/>
              </a:ext>
            </a:extLst>
          </p:cNvPr>
          <p:cNvSpPr/>
          <p:nvPr/>
        </p:nvSpPr>
        <p:spPr>
          <a:xfrm>
            <a:off x="7803293" y="4417540"/>
            <a:ext cx="1909123" cy="1519881"/>
          </a:xfrm>
          <a:prstGeom prst="ellipse">
            <a:avLst/>
          </a:prstGeom>
          <a:solidFill>
            <a:srgbClr val="CCCCFF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2D8D2405-DD0D-2776-00D8-C59DF1C87A4D}"/>
              </a:ext>
            </a:extLst>
          </p:cNvPr>
          <p:cNvSpPr txBox="1"/>
          <p:nvPr/>
        </p:nvSpPr>
        <p:spPr>
          <a:xfrm>
            <a:off x="2674274" y="4970503"/>
            <a:ext cx="1502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b="1" dirty="0"/>
              <a:t>Frais et salaires CGTF 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BC21BF66-38BB-D345-385C-F6BB0550CB31}"/>
              </a:ext>
            </a:extLst>
          </p:cNvPr>
          <p:cNvSpPr txBox="1"/>
          <p:nvPr/>
        </p:nvSpPr>
        <p:spPr>
          <a:xfrm>
            <a:off x="5142916" y="5616834"/>
            <a:ext cx="1502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b="1" dirty="0"/>
              <a:t>Subventions ordinaires</a:t>
            </a:r>
          </a:p>
          <a:p>
            <a:pPr algn="ctr"/>
            <a:endParaRPr lang="fr-CH" b="1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DC739A43-655E-ECAA-7883-C43965190282}"/>
              </a:ext>
            </a:extLst>
          </p:cNvPr>
          <p:cNvSpPr txBox="1"/>
          <p:nvPr/>
        </p:nvSpPr>
        <p:spPr>
          <a:xfrm>
            <a:off x="7924253" y="4854314"/>
            <a:ext cx="1667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b="1" dirty="0"/>
              <a:t>Subventions extraordinaires</a:t>
            </a:r>
          </a:p>
        </p:txBody>
      </p:sp>
    </p:spTree>
    <p:extLst>
      <p:ext uri="{BB962C8B-B14F-4D97-AF65-F5344CB8AC3E}">
        <p14:creationId xmlns:p14="http://schemas.microsoft.com/office/powerpoint/2010/main" val="521799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96E783-5829-CBEE-F9F1-462ED0EE0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b="1" dirty="0">
                <a:solidFill>
                  <a:srgbClr val="99CCFF"/>
                </a:solidFill>
                <a:latin typeface="+mn-lt"/>
              </a:rPr>
              <a:t>Reconnaissance / enregistrement d’une asso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23F750-FDAE-8AA8-7D73-BEF7A76384A9}"/>
              </a:ext>
            </a:extLst>
          </p:cNvPr>
          <p:cNvSpPr txBox="1">
            <a:spLocks/>
          </p:cNvSpPr>
          <p:nvPr/>
        </p:nvSpPr>
        <p:spPr>
          <a:xfrm>
            <a:off x="938084" y="1548451"/>
            <a:ext cx="10315832" cy="488263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fr-CH" dirty="0"/>
              <a:t>Associations </a:t>
            </a:r>
            <a:r>
              <a:rPr lang="fr-CH" b="1" dirty="0"/>
              <a:t>reconnues</a:t>
            </a:r>
            <a:r>
              <a:rPr lang="fr-CH" dirty="0"/>
              <a:t> : liées à un domaines d’études (faculté, département,…), par exemple l’AEG/AED/AESDS…</a:t>
            </a:r>
          </a:p>
          <a:p>
            <a:pPr>
              <a:lnSpc>
                <a:spcPct val="100000"/>
              </a:lnSpc>
            </a:pPr>
            <a:r>
              <a:rPr lang="fr-CH" dirty="0"/>
              <a:t>Associations </a:t>
            </a:r>
            <a:r>
              <a:rPr lang="fr-CH" b="1" dirty="0"/>
              <a:t>enregistrées</a:t>
            </a:r>
            <a:r>
              <a:rPr lang="fr-CH" dirty="0"/>
              <a:t> : pas liées à un domaine d’études, mais plus à des activités spécifiques, par exemple </a:t>
            </a:r>
            <a:r>
              <a:rPr lang="fr-CH" dirty="0" err="1"/>
              <a:t>Laituge</a:t>
            </a:r>
            <a:r>
              <a:rPr lang="fr-CH" dirty="0"/>
              <a:t>, Nadir, </a:t>
            </a:r>
            <a:r>
              <a:rPr lang="fr-CH" dirty="0" err="1"/>
              <a:t>UniArt</a:t>
            </a:r>
            <a:r>
              <a:rPr lang="fr-CH" dirty="0"/>
              <a:t>… </a:t>
            </a:r>
          </a:p>
          <a:p>
            <a:pPr>
              <a:lnSpc>
                <a:spcPct val="100000"/>
              </a:lnSpc>
            </a:pPr>
            <a:r>
              <a:rPr lang="fr-CH" dirty="0">
                <a:hlinkClick r:id="rId3"/>
              </a:rPr>
              <a:t>Demande de reconnaissance ou d'enregistrement - Rectorat – UNIGE</a:t>
            </a:r>
            <a:r>
              <a:rPr lang="fr-CH" dirty="0"/>
              <a:t> : explique les démarches pour faire reconnaître/enregistrer une association + les droits que vous avez en tant qu’association reconnue et/ou enregistrée !  </a:t>
            </a:r>
          </a:p>
        </p:txBody>
      </p:sp>
    </p:spTree>
    <p:extLst>
      <p:ext uri="{BB962C8B-B14F-4D97-AF65-F5344CB8AC3E}">
        <p14:creationId xmlns:p14="http://schemas.microsoft.com/office/powerpoint/2010/main" val="1582062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10515600" cy="1325563"/>
          </a:xfrm>
        </p:spPr>
        <p:txBody>
          <a:bodyPr/>
          <a:lstStyle/>
          <a:p>
            <a:pPr algn="ctr"/>
            <a:r>
              <a:rPr lang="fr-CH" b="1" dirty="0">
                <a:solidFill>
                  <a:srgbClr val="99CCFF"/>
                </a:solidFill>
                <a:latin typeface="+mn-lt"/>
              </a:rPr>
              <a:t>Subvention ordinaire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50276"/>
            <a:ext cx="10515600" cy="4960937"/>
          </a:xfrm>
        </p:spPr>
        <p:txBody>
          <a:bodyPr>
            <a:noAutofit/>
          </a:bodyPr>
          <a:lstStyle/>
          <a:p>
            <a:r>
              <a:rPr lang="fr-CH" sz="2400" dirty="0"/>
              <a:t>Destinée uniquement aux associations reconnues</a:t>
            </a:r>
          </a:p>
          <a:p>
            <a:r>
              <a:rPr lang="fr-CH" sz="2400" dirty="0"/>
              <a:t>Sert de financement pour les activités courantes de l’association</a:t>
            </a:r>
          </a:p>
          <a:p>
            <a:r>
              <a:rPr lang="fr-CH" sz="2400" dirty="0"/>
              <a:t>Calcul du montant de la subvention ordinaire : 300.- de base + 5.- par membre inscrit à l’association</a:t>
            </a:r>
          </a:p>
          <a:p>
            <a:r>
              <a:rPr lang="fr-CH" sz="2400" dirty="0"/>
              <a:t>Subvention ordinaire pour faitières facultaires : 500.- de base + 1.75 par </a:t>
            </a:r>
            <a:r>
              <a:rPr lang="fr-CH" sz="2400" dirty="0" err="1"/>
              <a:t>étudiant.e.x</a:t>
            </a:r>
            <a:r>
              <a:rPr lang="fr-CH" sz="2400" dirty="0"/>
              <a:t> dont la faitière est représentative</a:t>
            </a:r>
          </a:p>
          <a:p>
            <a:r>
              <a:rPr lang="fr-CH" sz="2400" dirty="0"/>
              <a:t>Subvention ordinaire pour faitières universitaires : 2000.- de base + 5.- par membre inscrit</a:t>
            </a:r>
          </a:p>
          <a:p>
            <a:endParaRPr lang="fr-CH" sz="2400" dirty="0"/>
          </a:p>
          <a:p>
            <a:endParaRPr lang="fr-CH" sz="2400" dirty="0"/>
          </a:p>
          <a:p>
            <a:endParaRPr lang="fr-CH" sz="2400" dirty="0"/>
          </a:p>
        </p:txBody>
      </p:sp>
    </p:spTree>
    <p:extLst>
      <p:ext uri="{BB962C8B-B14F-4D97-AF65-F5344CB8AC3E}">
        <p14:creationId xmlns:p14="http://schemas.microsoft.com/office/powerpoint/2010/main" val="3717915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 descr="Une image contenant texte, capture d’écran, ligne, diagramme&#10;&#10;Le contenu généré par l’IA peut être incorrect.">
            <a:extLst>
              <a:ext uri="{FF2B5EF4-FFF2-40B4-BE49-F238E27FC236}">
                <a16:creationId xmlns:a16="http://schemas.microsoft.com/office/drawing/2014/main" id="{DE1740C7-03A9-C517-2CCA-B70A96B279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091" y="392627"/>
            <a:ext cx="10837818" cy="6072745"/>
          </a:xfrm>
        </p:spPr>
      </p:pic>
    </p:spTree>
    <p:extLst>
      <p:ext uri="{BB962C8B-B14F-4D97-AF65-F5344CB8AC3E}">
        <p14:creationId xmlns:p14="http://schemas.microsoft.com/office/powerpoint/2010/main" val="2773316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C660EA6-A1C2-49C3-BD91-69F392EF6F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523" y="-35158"/>
            <a:ext cx="9864954" cy="6893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477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08C9A1-53A8-6F90-AEBC-57E957684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Espace réservé du contenu 19" descr="Une image contenant texte, capture d’écran, nombre, Police&#10;&#10;Le contenu généré par l’IA peut être incorrect.">
            <a:extLst>
              <a:ext uri="{FF2B5EF4-FFF2-40B4-BE49-F238E27FC236}">
                <a16:creationId xmlns:a16="http://schemas.microsoft.com/office/drawing/2014/main" id="{143E25AC-ED18-810D-E13E-B67522D885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48841" b="38"/>
          <a:stretch>
            <a:fillRect/>
          </a:stretch>
        </p:blipFill>
        <p:spPr>
          <a:xfrm>
            <a:off x="4098906" y="101600"/>
            <a:ext cx="3609994" cy="6070600"/>
          </a:xfrm>
        </p:spPr>
      </p:pic>
      <p:sp>
        <p:nvSpPr>
          <p:cNvPr id="3" name="Ellipse 2">
            <a:extLst>
              <a:ext uri="{FF2B5EF4-FFF2-40B4-BE49-F238E27FC236}">
                <a16:creationId xmlns:a16="http://schemas.microsoft.com/office/drawing/2014/main" id="{41B91B2F-C117-EFF0-2244-6886766D4DEB}"/>
              </a:ext>
            </a:extLst>
          </p:cNvPr>
          <p:cNvSpPr/>
          <p:nvPr/>
        </p:nvSpPr>
        <p:spPr>
          <a:xfrm>
            <a:off x="6413500" y="787400"/>
            <a:ext cx="876300" cy="4699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D19FBAE-466F-2702-57A3-A55AAC234362}"/>
              </a:ext>
            </a:extLst>
          </p:cNvPr>
          <p:cNvSpPr/>
          <p:nvPr/>
        </p:nvSpPr>
        <p:spPr>
          <a:xfrm>
            <a:off x="5200650" y="876300"/>
            <a:ext cx="876300" cy="4699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9A16CE7-3FBB-230E-730C-4CE72AA9F802}"/>
              </a:ext>
            </a:extLst>
          </p:cNvPr>
          <p:cNvSpPr txBox="1"/>
          <p:nvPr/>
        </p:nvSpPr>
        <p:spPr>
          <a:xfrm>
            <a:off x="4279900" y="757307"/>
            <a:ext cx="116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4000" dirty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D880D346-02EC-3324-1843-B79A6B86AEC3}"/>
              </a:ext>
            </a:extLst>
          </p:cNvPr>
          <p:cNvSpPr/>
          <p:nvPr/>
        </p:nvSpPr>
        <p:spPr>
          <a:xfrm>
            <a:off x="4486275" y="2990850"/>
            <a:ext cx="755650" cy="2921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B8FACA7A-C156-1FDF-F58C-1B42956364E7}"/>
              </a:ext>
            </a:extLst>
          </p:cNvPr>
          <p:cNvSpPr/>
          <p:nvPr/>
        </p:nvSpPr>
        <p:spPr>
          <a:xfrm>
            <a:off x="6413500" y="2830443"/>
            <a:ext cx="876300" cy="4699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0826FC7E-3B78-3B9C-E7E1-E64510851076}"/>
              </a:ext>
            </a:extLst>
          </p:cNvPr>
          <p:cNvSpPr/>
          <p:nvPr/>
        </p:nvSpPr>
        <p:spPr>
          <a:xfrm>
            <a:off x="5200650" y="2797036"/>
            <a:ext cx="793750" cy="2921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8B3A09CF-79FA-46C0-7486-A33CF9807121}"/>
              </a:ext>
            </a:extLst>
          </p:cNvPr>
          <p:cNvSpPr txBox="1"/>
          <p:nvPr/>
        </p:nvSpPr>
        <p:spPr>
          <a:xfrm>
            <a:off x="2111375" y="2744054"/>
            <a:ext cx="2374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rgbClr val="FF0000"/>
                </a:solidFill>
              </a:rPr>
              <a:t>Bénéfice = (Recettes + Subventions) – Frais = chiffre positif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2" name="Encre 21">
                <a:extLst>
                  <a:ext uri="{FF2B5EF4-FFF2-40B4-BE49-F238E27FC236}">
                    <a16:creationId xmlns:a16="http://schemas.microsoft.com/office/drawing/2014/main" id="{1FAC67F1-558B-3688-292D-82662B05D83B}"/>
                  </a:ext>
                </a:extLst>
              </p14:cNvPr>
              <p14:cNvContentPartPr/>
              <p14:nvPr/>
            </p14:nvContentPartPr>
            <p14:xfrm>
              <a:off x="7289800" y="876300"/>
              <a:ext cx="558720" cy="3966480"/>
            </p14:xfrm>
          </p:contentPart>
        </mc:Choice>
        <mc:Fallback xmlns="">
          <p:pic>
            <p:nvPicPr>
              <p:cNvPr id="22" name="Encre 21">
                <a:extLst>
                  <a:ext uri="{FF2B5EF4-FFF2-40B4-BE49-F238E27FC236}">
                    <a16:creationId xmlns:a16="http://schemas.microsoft.com/office/drawing/2014/main" id="{1FAC67F1-558B-3688-292D-82662B05D83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272160" y="858660"/>
                <a:ext cx="594360" cy="4002120"/>
              </a:xfrm>
              <a:prstGeom prst="rect">
                <a:avLst/>
              </a:prstGeom>
            </p:spPr>
          </p:pic>
        </mc:Fallback>
      </mc:AlternateContent>
      <p:sp>
        <p:nvSpPr>
          <p:cNvPr id="23" name="Ellipse 22">
            <a:extLst>
              <a:ext uri="{FF2B5EF4-FFF2-40B4-BE49-F238E27FC236}">
                <a16:creationId xmlns:a16="http://schemas.microsoft.com/office/drawing/2014/main" id="{2DDAA9B3-B9AB-49AB-13EC-8DFDE6EC831A}"/>
              </a:ext>
            </a:extLst>
          </p:cNvPr>
          <p:cNvSpPr/>
          <p:nvPr/>
        </p:nvSpPr>
        <p:spPr>
          <a:xfrm>
            <a:off x="6394920" y="4801146"/>
            <a:ext cx="876300" cy="2319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5" name="Encre 24">
                <a:extLst>
                  <a:ext uri="{FF2B5EF4-FFF2-40B4-BE49-F238E27FC236}">
                    <a16:creationId xmlns:a16="http://schemas.microsoft.com/office/drawing/2014/main" id="{A5906F9F-CA33-5850-3742-E313E21888A7}"/>
                  </a:ext>
                </a:extLst>
              </p14:cNvPr>
              <p14:cNvContentPartPr/>
              <p14:nvPr/>
            </p14:nvContentPartPr>
            <p14:xfrm>
              <a:off x="4342400" y="3301880"/>
              <a:ext cx="2238480" cy="2452320"/>
            </p14:xfrm>
          </p:contentPart>
        </mc:Choice>
        <mc:Fallback xmlns="">
          <p:pic>
            <p:nvPicPr>
              <p:cNvPr id="25" name="Encre 24">
                <a:extLst>
                  <a:ext uri="{FF2B5EF4-FFF2-40B4-BE49-F238E27FC236}">
                    <a16:creationId xmlns:a16="http://schemas.microsoft.com/office/drawing/2014/main" id="{A5906F9F-CA33-5850-3742-E313E21888A7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24760" y="3283880"/>
                <a:ext cx="2274120" cy="2487960"/>
              </a:xfrm>
              <a:prstGeom prst="rect">
                <a:avLst/>
              </a:prstGeom>
            </p:spPr>
          </p:pic>
        </mc:Fallback>
      </mc:AlternateContent>
      <p:sp>
        <p:nvSpPr>
          <p:cNvPr id="26" name="Ellipse 25">
            <a:extLst>
              <a:ext uri="{FF2B5EF4-FFF2-40B4-BE49-F238E27FC236}">
                <a16:creationId xmlns:a16="http://schemas.microsoft.com/office/drawing/2014/main" id="{F852EE7F-DAC9-CEE2-5849-43B4B8D24A6A}"/>
              </a:ext>
            </a:extLst>
          </p:cNvPr>
          <p:cNvSpPr/>
          <p:nvPr/>
        </p:nvSpPr>
        <p:spPr>
          <a:xfrm>
            <a:off x="6386224" y="5010146"/>
            <a:ext cx="876300" cy="2319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pic>
        <p:nvPicPr>
          <p:cNvPr id="28" name="Graphique 27" descr="Contour de visage avec étoile avec un remplissage uni">
            <a:extLst>
              <a:ext uri="{FF2B5EF4-FFF2-40B4-BE49-F238E27FC236}">
                <a16:creationId xmlns:a16="http://schemas.microsoft.com/office/drawing/2014/main" id="{E7D5B662-D2A7-BC5C-C420-372CC1196F2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848520" y="5754200"/>
            <a:ext cx="914400" cy="9144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35" name="Encre 34">
                <a:extLst>
                  <a:ext uri="{FF2B5EF4-FFF2-40B4-BE49-F238E27FC236}">
                    <a16:creationId xmlns:a16="http://schemas.microsoft.com/office/drawing/2014/main" id="{FC270A66-34BF-8520-775C-B2A9C8D421AE}"/>
                  </a:ext>
                </a:extLst>
              </p14:cNvPr>
              <p14:cNvContentPartPr/>
              <p14:nvPr/>
            </p14:nvContentPartPr>
            <p14:xfrm>
              <a:off x="5380372" y="5930483"/>
              <a:ext cx="1974960" cy="463320"/>
            </p14:xfrm>
          </p:contentPart>
        </mc:Choice>
        <mc:Fallback xmlns="">
          <p:pic>
            <p:nvPicPr>
              <p:cNvPr id="35" name="Encre 34">
                <a:extLst>
                  <a:ext uri="{FF2B5EF4-FFF2-40B4-BE49-F238E27FC236}">
                    <a16:creationId xmlns:a16="http://schemas.microsoft.com/office/drawing/2014/main" id="{FC270A66-34BF-8520-775C-B2A9C8D421AE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371732" y="5921483"/>
                <a:ext cx="1992600" cy="480960"/>
              </a:xfrm>
              <a:prstGeom prst="rect">
                <a:avLst/>
              </a:prstGeom>
            </p:spPr>
          </p:pic>
        </mc:Fallback>
      </mc:AlternateContent>
      <p:sp>
        <p:nvSpPr>
          <p:cNvPr id="2" name="ZoneTexte 1">
            <a:extLst>
              <a:ext uri="{FF2B5EF4-FFF2-40B4-BE49-F238E27FC236}">
                <a16:creationId xmlns:a16="http://schemas.microsoft.com/office/drawing/2014/main" id="{ABAC7B9A-D79F-50E4-34EB-68F047C89C20}"/>
              </a:ext>
            </a:extLst>
          </p:cNvPr>
          <p:cNvSpPr txBox="1"/>
          <p:nvPr/>
        </p:nvSpPr>
        <p:spPr>
          <a:xfrm>
            <a:off x="8896865" y="876300"/>
            <a:ext cx="2940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Exemple de comptabilité avec un bénéfice</a:t>
            </a:r>
          </a:p>
        </p:txBody>
      </p:sp>
    </p:spTree>
    <p:extLst>
      <p:ext uri="{BB962C8B-B14F-4D97-AF65-F5344CB8AC3E}">
        <p14:creationId xmlns:p14="http://schemas.microsoft.com/office/powerpoint/2010/main" val="2313802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/>
      <p:bldP spid="9" grpId="0" animBg="1"/>
      <p:bldP spid="10" grpId="0" animBg="1"/>
      <p:bldP spid="11" grpId="0" animBg="1"/>
      <p:bldP spid="13" grpId="0"/>
      <p:bldP spid="23" grpId="0" animBg="1"/>
      <p:bldP spid="26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986</Words>
  <Application>Microsoft Office PowerPoint</Application>
  <PresentationFormat>Grand écran</PresentationFormat>
  <Paragraphs>120</Paragraphs>
  <Slides>23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9" baseType="lpstr">
      <vt:lpstr>Aptos</vt:lpstr>
      <vt:lpstr>Arial</vt:lpstr>
      <vt:lpstr>Calibri</vt:lpstr>
      <vt:lpstr>Calibri Light</vt:lpstr>
      <vt:lpstr>Wingdings</vt:lpstr>
      <vt:lpstr>Thème Office</vt:lpstr>
      <vt:lpstr>Formation comptable 2025</vt:lpstr>
      <vt:lpstr>Plan de la séance</vt:lpstr>
      <vt:lpstr>Présentation PowerPoint</vt:lpstr>
      <vt:lpstr>Présentation PowerPoint</vt:lpstr>
      <vt:lpstr>Reconnaissance / enregistrement d’une asso</vt:lpstr>
      <vt:lpstr>Subvention ordinaire</vt:lpstr>
      <vt:lpstr>Présentation PowerPoint</vt:lpstr>
      <vt:lpstr>Présentation PowerPoint</vt:lpstr>
      <vt:lpstr>Présentation PowerPoint</vt:lpstr>
      <vt:lpstr>Présentation PowerPoint</vt:lpstr>
      <vt:lpstr>Subvention ordinaire</vt:lpstr>
      <vt:lpstr>Présentation PowerPoint</vt:lpstr>
      <vt:lpstr>Présentation PowerPoint</vt:lpstr>
      <vt:lpstr>Présentation PowerPoint</vt:lpstr>
      <vt:lpstr>Subvention extraordinaire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Des questions ?</vt:lpstr>
    </vt:vector>
  </TitlesOfParts>
  <Company>Université de Genève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Formation comptable</dc:title>
  <dc:creator>Christopher Horta</dc:creator>
  <cp:lastModifiedBy>Giulia Laratta</cp:lastModifiedBy>
  <cp:revision>36</cp:revision>
  <cp:lastPrinted>2025-10-29T13:25:00Z</cp:lastPrinted>
  <dcterms:created xsi:type="dcterms:W3CDTF">2022-11-01T15:03:28Z</dcterms:created>
  <dcterms:modified xsi:type="dcterms:W3CDTF">2025-10-29T13:49:56Z</dcterms:modified>
</cp:coreProperties>
</file>